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8533C7-E034-9C40-BA25-83C7C954028D}" type="datetimeFigureOut">
              <a:rPr lang="en-US" smtClean="0"/>
              <a:t>11/19/21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C721D3-1D94-2C4C-932C-3057D29753E6}" type="slidenum">
              <a:rPr lang="en-US" smtClean="0"/>
              <a:t>‹#›</a:t>
            </a:fld>
            <a:endParaRPr lang="en-US"/>
          </a:p>
        </p:txBody>
      </p:sp>
    </p:spTree>
    <p:extLst>
      <p:ext uri="{BB962C8B-B14F-4D97-AF65-F5344CB8AC3E}">
        <p14:creationId xmlns:p14="http://schemas.microsoft.com/office/powerpoint/2010/main" val="558635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dashboard shows the tabular data in visual analytics format. The visual format allows the user and stakeholders to understand the movement of covid cases per area, district, and date. The dashboard is a meaningful reference for strategic meetings and decision-making.</a:t>
            </a:r>
          </a:p>
        </p:txBody>
      </p:sp>
      <p:sp>
        <p:nvSpPr>
          <p:cNvPr id="4" name="Slide Number Placeholder 3"/>
          <p:cNvSpPr>
            <a:spLocks noGrp="1"/>
          </p:cNvSpPr>
          <p:nvPr>
            <p:ph type="sldNum" sz="quarter" idx="5"/>
          </p:nvPr>
        </p:nvSpPr>
        <p:spPr/>
        <p:txBody>
          <a:bodyPr/>
          <a:lstStyle/>
          <a:p>
            <a:fld id="{93C721D3-1D94-2C4C-932C-3057D29753E6}" type="slidenum">
              <a:rPr lang="en-US" smtClean="0"/>
              <a:t>2</a:t>
            </a:fld>
            <a:endParaRPr lang="en-US"/>
          </a:p>
        </p:txBody>
      </p:sp>
    </p:spTree>
    <p:extLst>
      <p:ext uri="{BB962C8B-B14F-4D97-AF65-F5344CB8AC3E}">
        <p14:creationId xmlns:p14="http://schemas.microsoft.com/office/powerpoint/2010/main" val="3828564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filter drop-down is in default “All” for presentation purposes. The user can choose the year 2021 and November month, to show the number of cases for the current month. The selected options in the filter will change the data in the visual format (graphs, map, chart). Click ”Hide (Alt=click) to hide the filter option.</a:t>
            </a:r>
          </a:p>
        </p:txBody>
      </p:sp>
      <p:sp>
        <p:nvSpPr>
          <p:cNvPr id="4" name="Slide Number Placeholder 3"/>
          <p:cNvSpPr>
            <a:spLocks noGrp="1"/>
          </p:cNvSpPr>
          <p:nvPr>
            <p:ph type="sldNum" sz="quarter" idx="5"/>
          </p:nvPr>
        </p:nvSpPr>
        <p:spPr/>
        <p:txBody>
          <a:bodyPr/>
          <a:lstStyle/>
          <a:p>
            <a:fld id="{93C721D3-1D94-2C4C-932C-3057D29753E6}" type="slidenum">
              <a:rPr lang="en-US" smtClean="0"/>
              <a:t>3</a:t>
            </a:fld>
            <a:endParaRPr lang="en-US"/>
          </a:p>
        </p:txBody>
      </p:sp>
    </p:spTree>
    <p:extLst>
      <p:ext uri="{BB962C8B-B14F-4D97-AF65-F5344CB8AC3E}">
        <p14:creationId xmlns:p14="http://schemas.microsoft.com/office/powerpoint/2010/main" val="3827808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map shows the areas with the highest number of cases, indicated by the larger dots. The map will help analyze the proximity of each area to help control the spread and apply measures to stop the spread. The map can help in predicting which area will likely most be affected by the increase of cases due to geographical location.</a:t>
            </a:r>
          </a:p>
          <a:p>
            <a:r>
              <a:rPr lang="en-US" dirty="0"/>
              <a:t>The user can see the LHD name, postcode, and the number of confirmed cases by hovering over the map.</a:t>
            </a:r>
          </a:p>
          <a:p>
            <a:r>
              <a:rPr lang="en-US" dirty="0"/>
              <a:t>Click the plus “+” and minus “-” sign to zoom in or zoom out the map.</a:t>
            </a:r>
          </a:p>
        </p:txBody>
      </p:sp>
      <p:sp>
        <p:nvSpPr>
          <p:cNvPr id="4" name="Slide Number Placeholder 3"/>
          <p:cNvSpPr>
            <a:spLocks noGrp="1"/>
          </p:cNvSpPr>
          <p:nvPr>
            <p:ph type="sldNum" sz="quarter" idx="5"/>
          </p:nvPr>
        </p:nvSpPr>
        <p:spPr/>
        <p:txBody>
          <a:bodyPr/>
          <a:lstStyle/>
          <a:p>
            <a:fld id="{93C721D3-1D94-2C4C-932C-3057D29753E6}" type="slidenum">
              <a:rPr lang="en-US" smtClean="0"/>
              <a:t>4</a:t>
            </a:fld>
            <a:endParaRPr lang="en-US"/>
          </a:p>
        </p:txBody>
      </p:sp>
    </p:spTree>
    <p:extLst>
      <p:ext uri="{BB962C8B-B14F-4D97-AF65-F5344CB8AC3E}">
        <p14:creationId xmlns:p14="http://schemas.microsoft.com/office/powerpoint/2010/main" val="1499997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bubbles chart shows the area in Australia with the highest number of cases. The smaller bubbles are the areas with the lowest number of confirmed cases. The larger bubbles highlight the areas which need an immediate response. The larger the bubbles, the most likely it will pop and needs immediate solutions</a:t>
            </a:r>
            <a:r>
              <a:rPr lang="en-US"/>
              <a:t>.  </a:t>
            </a:r>
            <a:endParaRPr lang="en-US" dirty="0"/>
          </a:p>
        </p:txBody>
      </p:sp>
      <p:sp>
        <p:nvSpPr>
          <p:cNvPr id="4" name="Slide Number Placeholder 3"/>
          <p:cNvSpPr>
            <a:spLocks noGrp="1"/>
          </p:cNvSpPr>
          <p:nvPr>
            <p:ph type="sldNum" sz="quarter" idx="5"/>
          </p:nvPr>
        </p:nvSpPr>
        <p:spPr/>
        <p:txBody>
          <a:bodyPr/>
          <a:lstStyle/>
          <a:p>
            <a:fld id="{93C721D3-1D94-2C4C-932C-3057D29753E6}" type="slidenum">
              <a:rPr lang="en-US" smtClean="0"/>
              <a:t>5</a:t>
            </a:fld>
            <a:endParaRPr lang="en-US"/>
          </a:p>
        </p:txBody>
      </p:sp>
    </p:spTree>
    <p:extLst>
      <p:ext uri="{BB962C8B-B14F-4D97-AF65-F5344CB8AC3E}">
        <p14:creationId xmlns:p14="http://schemas.microsoft.com/office/powerpoint/2010/main" val="1362679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line chart will help in analyzing the cause of the peak of confirmed cases in September. What are the events, season, national issues, social activities, and external factors that may affect the shoot up of numbers? This chart will also help in analyzing the effect of vaccination in the control of the spread of the virus.</a:t>
            </a:r>
          </a:p>
        </p:txBody>
      </p:sp>
      <p:sp>
        <p:nvSpPr>
          <p:cNvPr id="4" name="Slide Number Placeholder 3"/>
          <p:cNvSpPr>
            <a:spLocks noGrp="1"/>
          </p:cNvSpPr>
          <p:nvPr>
            <p:ph type="sldNum" sz="quarter" idx="5"/>
          </p:nvPr>
        </p:nvSpPr>
        <p:spPr/>
        <p:txBody>
          <a:bodyPr/>
          <a:lstStyle/>
          <a:p>
            <a:fld id="{93C721D3-1D94-2C4C-932C-3057D29753E6}" type="slidenum">
              <a:rPr lang="en-US" smtClean="0"/>
              <a:t>6</a:t>
            </a:fld>
            <a:endParaRPr lang="en-US"/>
          </a:p>
        </p:txBody>
      </p:sp>
    </p:spTree>
    <p:extLst>
      <p:ext uri="{BB962C8B-B14F-4D97-AF65-F5344CB8AC3E}">
        <p14:creationId xmlns:p14="http://schemas.microsoft.com/office/powerpoint/2010/main" val="3438269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bar chart will help in analyzing the numbers for the years 2020 and 2021. In this graph, Southern and Western Sydney cases significantly increased in 2021. The graph will help in prioritizing areas and identifying the root cause of the increase. Just by one look, the graph shows that there is an area issue that needs a priority.</a:t>
            </a:r>
          </a:p>
        </p:txBody>
      </p:sp>
      <p:sp>
        <p:nvSpPr>
          <p:cNvPr id="4" name="Slide Number Placeholder 3"/>
          <p:cNvSpPr>
            <a:spLocks noGrp="1"/>
          </p:cNvSpPr>
          <p:nvPr>
            <p:ph type="sldNum" sz="quarter" idx="5"/>
          </p:nvPr>
        </p:nvSpPr>
        <p:spPr/>
        <p:txBody>
          <a:bodyPr/>
          <a:lstStyle/>
          <a:p>
            <a:fld id="{93C721D3-1D94-2C4C-932C-3057D29753E6}" type="slidenum">
              <a:rPr lang="en-US" smtClean="0"/>
              <a:t>7</a:t>
            </a:fld>
            <a:endParaRPr lang="en-US"/>
          </a:p>
        </p:txBody>
      </p:sp>
    </p:spTree>
    <p:extLst>
      <p:ext uri="{BB962C8B-B14F-4D97-AF65-F5344CB8AC3E}">
        <p14:creationId xmlns:p14="http://schemas.microsoft.com/office/powerpoint/2010/main" val="14856458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alpha val="60000"/>
                  </a:schemeClr>
                </a:solidFill>
              </a:rPr>
              <a:t>The data contains more than 62k lines in spreadsheet format which is challenging to understand in layman’s view. A large number of data sets are prone to error if used in their original form. Present the huge set of data in visual forms, which shows the significant area for analysis. Visual analytics will help save time and help in faster analysis for management discussions.</a:t>
            </a:r>
            <a:endParaRPr lang="en-US" dirty="0"/>
          </a:p>
        </p:txBody>
      </p:sp>
      <p:sp>
        <p:nvSpPr>
          <p:cNvPr id="4" name="Slide Number Placeholder 3"/>
          <p:cNvSpPr>
            <a:spLocks noGrp="1"/>
          </p:cNvSpPr>
          <p:nvPr>
            <p:ph type="sldNum" sz="quarter" idx="5"/>
          </p:nvPr>
        </p:nvSpPr>
        <p:spPr/>
        <p:txBody>
          <a:bodyPr/>
          <a:lstStyle/>
          <a:p>
            <a:fld id="{93C721D3-1D94-2C4C-932C-3057D29753E6}" type="slidenum">
              <a:rPr lang="en-US" smtClean="0"/>
              <a:t>8</a:t>
            </a:fld>
            <a:endParaRPr lang="en-US"/>
          </a:p>
        </p:txBody>
      </p:sp>
    </p:spTree>
    <p:extLst>
      <p:ext uri="{BB962C8B-B14F-4D97-AF65-F5344CB8AC3E}">
        <p14:creationId xmlns:p14="http://schemas.microsoft.com/office/powerpoint/2010/main" val="1108057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C10E1-FA52-7048-9ED6-A611BFA709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66317B-6E12-FF49-8CE2-16046207574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F72AF9B-313E-6B4B-A812-BF509C74A36D}"/>
              </a:ext>
            </a:extLst>
          </p:cNvPr>
          <p:cNvSpPr>
            <a:spLocks noGrp="1"/>
          </p:cNvSpPr>
          <p:nvPr>
            <p:ph type="dt" sz="half" idx="10"/>
          </p:nvPr>
        </p:nvSpPr>
        <p:spPr/>
        <p:txBody>
          <a:bodyPr/>
          <a:lstStyle/>
          <a:p>
            <a:fld id="{62133487-F3BB-554F-BCA3-B559D3E6D24C}" type="datetimeFigureOut">
              <a:rPr lang="en-US" smtClean="0"/>
              <a:t>11/19/21</a:t>
            </a:fld>
            <a:endParaRPr lang="en-US"/>
          </a:p>
        </p:txBody>
      </p:sp>
      <p:sp>
        <p:nvSpPr>
          <p:cNvPr id="5" name="Footer Placeholder 4">
            <a:extLst>
              <a:ext uri="{FF2B5EF4-FFF2-40B4-BE49-F238E27FC236}">
                <a16:creationId xmlns:a16="http://schemas.microsoft.com/office/drawing/2014/main" id="{EB4A9CDC-57FA-0142-B8CF-84FBD4D8C1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2F712A-F72B-0F48-A52D-0ADE636A17C3}"/>
              </a:ext>
            </a:extLst>
          </p:cNvPr>
          <p:cNvSpPr>
            <a:spLocks noGrp="1"/>
          </p:cNvSpPr>
          <p:nvPr>
            <p:ph type="sldNum" sz="quarter" idx="12"/>
          </p:nvPr>
        </p:nvSpPr>
        <p:spPr/>
        <p:txBody>
          <a:bodyPr/>
          <a:lstStyle/>
          <a:p>
            <a:fld id="{5329B43B-97C7-3942-A8D4-FB662A2DDB6E}" type="slidenum">
              <a:rPr lang="en-US" smtClean="0"/>
              <a:t>‹#›</a:t>
            </a:fld>
            <a:endParaRPr lang="en-US"/>
          </a:p>
        </p:txBody>
      </p:sp>
    </p:spTree>
    <p:extLst>
      <p:ext uri="{BB962C8B-B14F-4D97-AF65-F5344CB8AC3E}">
        <p14:creationId xmlns:p14="http://schemas.microsoft.com/office/powerpoint/2010/main" val="6372027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7700B-F0EB-6D4E-B47E-6DA2A21AAD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8063D99-9E44-B74C-9475-CE23DE5415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427BCD-5A85-1E4F-B675-FB82C2F2ADC6}"/>
              </a:ext>
            </a:extLst>
          </p:cNvPr>
          <p:cNvSpPr>
            <a:spLocks noGrp="1"/>
          </p:cNvSpPr>
          <p:nvPr>
            <p:ph type="dt" sz="half" idx="10"/>
          </p:nvPr>
        </p:nvSpPr>
        <p:spPr/>
        <p:txBody>
          <a:bodyPr/>
          <a:lstStyle/>
          <a:p>
            <a:fld id="{62133487-F3BB-554F-BCA3-B559D3E6D24C}" type="datetimeFigureOut">
              <a:rPr lang="en-US" smtClean="0"/>
              <a:t>11/19/21</a:t>
            </a:fld>
            <a:endParaRPr lang="en-US"/>
          </a:p>
        </p:txBody>
      </p:sp>
      <p:sp>
        <p:nvSpPr>
          <p:cNvPr id="5" name="Footer Placeholder 4">
            <a:extLst>
              <a:ext uri="{FF2B5EF4-FFF2-40B4-BE49-F238E27FC236}">
                <a16:creationId xmlns:a16="http://schemas.microsoft.com/office/drawing/2014/main" id="{E2C4CD50-3377-BC48-B1B8-09CF3E0E67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769A91-2EFA-4E43-B81B-1572E574B2C8}"/>
              </a:ext>
            </a:extLst>
          </p:cNvPr>
          <p:cNvSpPr>
            <a:spLocks noGrp="1"/>
          </p:cNvSpPr>
          <p:nvPr>
            <p:ph type="sldNum" sz="quarter" idx="12"/>
          </p:nvPr>
        </p:nvSpPr>
        <p:spPr/>
        <p:txBody>
          <a:bodyPr/>
          <a:lstStyle/>
          <a:p>
            <a:fld id="{5329B43B-97C7-3942-A8D4-FB662A2DDB6E}" type="slidenum">
              <a:rPr lang="en-US" smtClean="0"/>
              <a:t>‹#›</a:t>
            </a:fld>
            <a:endParaRPr lang="en-US"/>
          </a:p>
        </p:txBody>
      </p:sp>
    </p:spTree>
    <p:extLst>
      <p:ext uri="{BB962C8B-B14F-4D97-AF65-F5344CB8AC3E}">
        <p14:creationId xmlns:p14="http://schemas.microsoft.com/office/powerpoint/2010/main" val="3728092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237140-BEFF-BD4F-99EA-31413AFFBB1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FC4721D-D8B3-A442-A44D-30513AE8A7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01434-3849-C541-A3D1-E34EBA5CB502}"/>
              </a:ext>
            </a:extLst>
          </p:cNvPr>
          <p:cNvSpPr>
            <a:spLocks noGrp="1"/>
          </p:cNvSpPr>
          <p:nvPr>
            <p:ph type="dt" sz="half" idx="10"/>
          </p:nvPr>
        </p:nvSpPr>
        <p:spPr/>
        <p:txBody>
          <a:bodyPr/>
          <a:lstStyle/>
          <a:p>
            <a:fld id="{62133487-F3BB-554F-BCA3-B559D3E6D24C}" type="datetimeFigureOut">
              <a:rPr lang="en-US" smtClean="0"/>
              <a:t>11/19/21</a:t>
            </a:fld>
            <a:endParaRPr lang="en-US"/>
          </a:p>
        </p:txBody>
      </p:sp>
      <p:sp>
        <p:nvSpPr>
          <p:cNvPr id="5" name="Footer Placeholder 4">
            <a:extLst>
              <a:ext uri="{FF2B5EF4-FFF2-40B4-BE49-F238E27FC236}">
                <a16:creationId xmlns:a16="http://schemas.microsoft.com/office/drawing/2014/main" id="{37A69770-9E9D-B943-9623-EBCFFACB0A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58E5F0-7441-1845-934D-F04254C44F20}"/>
              </a:ext>
            </a:extLst>
          </p:cNvPr>
          <p:cNvSpPr>
            <a:spLocks noGrp="1"/>
          </p:cNvSpPr>
          <p:nvPr>
            <p:ph type="sldNum" sz="quarter" idx="12"/>
          </p:nvPr>
        </p:nvSpPr>
        <p:spPr/>
        <p:txBody>
          <a:bodyPr/>
          <a:lstStyle/>
          <a:p>
            <a:fld id="{5329B43B-97C7-3942-A8D4-FB662A2DDB6E}" type="slidenum">
              <a:rPr lang="en-US" smtClean="0"/>
              <a:t>‹#›</a:t>
            </a:fld>
            <a:endParaRPr lang="en-US"/>
          </a:p>
        </p:txBody>
      </p:sp>
    </p:spTree>
    <p:extLst>
      <p:ext uri="{BB962C8B-B14F-4D97-AF65-F5344CB8AC3E}">
        <p14:creationId xmlns:p14="http://schemas.microsoft.com/office/powerpoint/2010/main" val="4155986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26C17-A362-6A41-9E7F-0A11CC3A9F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90BE29-C05B-C64E-B0F7-E320E95885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C361E3-627D-C746-9ABB-DCD7F149329A}"/>
              </a:ext>
            </a:extLst>
          </p:cNvPr>
          <p:cNvSpPr>
            <a:spLocks noGrp="1"/>
          </p:cNvSpPr>
          <p:nvPr>
            <p:ph type="dt" sz="half" idx="10"/>
          </p:nvPr>
        </p:nvSpPr>
        <p:spPr/>
        <p:txBody>
          <a:bodyPr/>
          <a:lstStyle/>
          <a:p>
            <a:fld id="{62133487-F3BB-554F-BCA3-B559D3E6D24C}" type="datetimeFigureOut">
              <a:rPr lang="en-US" smtClean="0"/>
              <a:t>11/19/21</a:t>
            </a:fld>
            <a:endParaRPr lang="en-US"/>
          </a:p>
        </p:txBody>
      </p:sp>
      <p:sp>
        <p:nvSpPr>
          <p:cNvPr id="5" name="Footer Placeholder 4">
            <a:extLst>
              <a:ext uri="{FF2B5EF4-FFF2-40B4-BE49-F238E27FC236}">
                <a16:creationId xmlns:a16="http://schemas.microsoft.com/office/drawing/2014/main" id="{198A5031-3A54-3242-8BAB-9A68ECE76E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6163E9-7B57-1446-8434-2967D331C55E}"/>
              </a:ext>
            </a:extLst>
          </p:cNvPr>
          <p:cNvSpPr>
            <a:spLocks noGrp="1"/>
          </p:cNvSpPr>
          <p:nvPr>
            <p:ph type="sldNum" sz="quarter" idx="12"/>
          </p:nvPr>
        </p:nvSpPr>
        <p:spPr/>
        <p:txBody>
          <a:bodyPr/>
          <a:lstStyle/>
          <a:p>
            <a:fld id="{5329B43B-97C7-3942-A8D4-FB662A2DDB6E}" type="slidenum">
              <a:rPr lang="en-US" smtClean="0"/>
              <a:t>‹#›</a:t>
            </a:fld>
            <a:endParaRPr lang="en-US"/>
          </a:p>
        </p:txBody>
      </p:sp>
    </p:spTree>
    <p:extLst>
      <p:ext uri="{BB962C8B-B14F-4D97-AF65-F5344CB8AC3E}">
        <p14:creationId xmlns:p14="http://schemas.microsoft.com/office/powerpoint/2010/main" val="3421379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4EB15-61F6-0A4F-B105-CB98B7777AB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BCF130-BDF6-5041-8C5C-0A2F329553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4F9C8EC-95CE-354A-88B0-5EA358911847}"/>
              </a:ext>
            </a:extLst>
          </p:cNvPr>
          <p:cNvSpPr>
            <a:spLocks noGrp="1"/>
          </p:cNvSpPr>
          <p:nvPr>
            <p:ph type="dt" sz="half" idx="10"/>
          </p:nvPr>
        </p:nvSpPr>
        <p:spPr/>
        <p:txBody>
          <a:bodyPr/>
          <a:lstStyle/>
          <a:p>
            <a:fld id="{62133487-F3BB-554F-BCA3-B559D3E6D24C}" type="datetimeFigureOut">
              <a:rPr lang="en-US" smtClean="0"/>
              <a:t>11/19/21</a:t>
            </a:fld>
            <a:endParaRPr lang="en-US"/>
          </a:p>
        </p:txBody>
      </p:sp>
      <p:sp>
        <p:nvSpPr>
          <p:cNvPr id="5" name="Footer Placeholder 4">
            <a:extLst>
              <a:ext uri="{FF2B5EF4-FFF2-40B4-BE49-F238E27FC236}">
                <a16:creationId xmlns:a16="http://schemas.microsoft.com/office/drawing/2014/main" id="{CDF29F47-C9B2-5E43-B91C-5C055C1424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55D23A-69B5-8E43-B51B-5E940DCD894C}"/>
              </a:ext>
            </a:extLst>
          </p:cNvPr>
          <p:cNvSpPr>
            <a:spLocks noGrp="1"/>
          </p:cNvSpPr>
          <p:nvPr>
            <p:ph type="sldNum" sz="quarter" idx="12"/>
          </p:nvPr>
        </p:nvSpPr>
        <p:spPr/>
        <p:txBody>
          <a:bodyPr/>
          <a:lstStyle/>
          <a:p>
            <a:fld id="{5329B43B-97C7-3942-A8D4-FB662A2DDB6E}" type="slidenum">
              <a:rPr lang="en-US" smtClean="0"/>
              <a:t>‹#›</a:t>
            </a:fld>
            <a:endParaRPr lang="en-US"/>
          </a:p>
        </p:txBody>
      </p:sp>
    </p:spTree>
    <p:extLst>
      <p:ext uri="{BB962C8B-B14F-4D97-AF65-F5344CB8AC3E}">
        <p14:creationId xmlns:p14="http://schemas.microsoft.com/office/powerpoint/2010/main" val="46669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4C768-5086-DD41-8AC8-22DD5211A6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8DDF05-E17D-3643-B4AE-158C17D88E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77586C-3DC5-3D4C-9BC7-59AC561EEA1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0541A7-A339-CB40-9EDD-53363BF02462}"/>
              </a:ext>
            </a:extLst>
          </p:cNvPr>
          <p:cNvSpPr>
            <a:spLocks noGrp="1"/>
          </p:cNvSpPr>
          <p:nvPr>
            <p:ph type="dt" sz="half" idx="10"/>
          </p:nvPr>
        </p:nvSpPr>
        <p:spPr/>
        <p:txBody>
          <a:bodyPr/>
          <a:lstStyle/>
          <a:p>
            <a:fld id="{62133487-F3BB-554F-BCA3-B559D3E6D24C}" type="datetimeFigureOut">
              <a:rPr lang="en-US" smtClean="0"/>
              <a:t>11/19/21</a:t>
            </a:fld>
            <a:endParaRPr lang="en-US"/>
          </a:p>
        </p:txBody>
      </p:sp>
      <p:sp>
        <p:nvSpPr>
          <p:cNvPr id="6" name="Footer Placeholder 5">
            <a:extLst>
              <a:ext uri="{FF2B5EF4-FFF2-40B4-BE49-F238E27FC236}">
                <a16:creationId xmlns:a16="http://schemas.microsoft.com/office/drawing/2014/main" id="{7C9D995E-73B2-7F40-A50E-F3C3C2B830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1E933E-9003-CB40-9E83-4A67E42B8548}"/>
              </a:ext>
            </a:extLst>
          </p:cNvPr>
          <p:cNvSpPr>
            <a:spLocks noGrp="1"/>
          </p:cNvSpPr>
          <p:nvPr>
            <p:ph type="sldNum" sz="quarter" idx="12"/>
          </p:nvPr>
        </p:nvSpPr>
        <p:spPr/>
        <p:txBody>
          <a:bodyPr/>
          <a:lstStyle/>
          <a:p>
            <a:fld id="{5329B43B-97C7-3942-A8D4-FB662A2DDB6E}" type="slidenum">
              <a:rPr lang="en-US" smtClean="0"/>
              <a:t>‹#›</a:t>
            </a:fld>
            <a:endParaRPr lang="en-US"/>
          </a:p>
        </p:txBody>
      </p:sp>
    </p:spTree>
    <p:extLst>
      <p:ext uri="{BB962C8B-B14F-4D97-AF65-F5344CB8AC3E}">
        <p14:creationId xmlns:p14="http://schemas.microsoft.com/office/powerpoint/2010/main" val="3840661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01D91-C9F5-134A-8991-6AE2898782E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6844B73-EE2F-6B45-84CA-8948B3E2F8F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C41A9D3-1E11-654C-8561-5750601D0A1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BA3BD2-4C27-8443-8B96-B3142A5AAD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445ED4-9F05-4C4C-A5E3-8C4B78280B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B00CCF-F613-AD4F-BC96-DDA11B8B8B3F}"/>
              </a:ext>
            </a:extLst>
          </p:cNvPr>
          <p:cNvSpPr>
            <a:spLocks noGrp="1"/>
          </p:cNvSpPr>
          <p:nvPr>
            <p:ph type="dt" sz="half" idx="10"/>
          </p:nvPr>
        </p:nvSpPr>
        <p:spPr/>
        <p:txBody>
          <a:bodyPr/>
          <a:lstStyle/>
          <a:p>
            <a:fld id="{62133487-F3BB-554F-BCA3-B559D3E6D24C}" type="datetimeFigureOut">
              <a:rPr lang="en-US" smtClean="0"/>
              <a:t>11/19/21</a:t>
            </a:fld>
            <a:endParaRPr lang="en-US"/>
          </a:p>
        </p:txBody>
      </p:sp>
      <p:sp>
        <p:nvSpPr>
          <p:cNvPr id="8" name="Footer Placeholder 7">
            <a:extLst>
              <a:ext uri="{FF2B5EF4-FFF2-40B4-BE49-F238E27FC236}">
                <a16:creationId xmlns:a16="http://schemas.microsoft.com/office/drawing/2014/main" id="{2ADB17EC-13CD-394A-934A-C9D6301EB82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88FFF43-C42F-4949-A92D-9954A3245E59}"/>
              </a:ext>
            </a:extLst>
          </p:cNvPr>
          <p:cNvSpPr>
            <a:spLocks noGrp="1"/>
          </p:cNvSpPr>
          <p:nvPr>
            <p:ph type="sldNum" sz="quarter" idx="12"/>
          </p:nvPr>
        </p:nvSpPr>
        <p:spPr/>
        <p:txBody>
          <a:bodyPr/>
          <a:lstStyle/>
          <a:p>
            <a:fld id="{5329B43B-97C7-3942-A8D4-FB662A2DDB6E}" type="slidenum">
              <a:rPr lang="en-US" smtClean="0"/>
              <a:t>‹#›</a:t>
            </a:fld>
            <a:endParaRPr lang="en-US"/>
          </a:p>
        </p:txBody>
      </p:sp>
    </p:spTree>
    <p:extLst>
      <p:ext uri="{BB962C8B-B14F-4D97-AF65-F5344CB8AC3E}">
        <p14:creationId xmlns:p14="http://schemas.microsoft.com/office/powerpoint/2010/main" val="1641385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08FBC-E6C7-354C-A2D5-F557EE11B5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F9375EC-22C8-D340-A57C-80C0CEF9F199}"/>
              </a:ext>
            </a:extLst>
          </p:cNvPr>
          <p:cNvSpPr>
            <a:spLocks noGrp="1"/>
          </p:cNvSpPr>
          <p:nvPr>
            <p:ph type="dt" sz="half" idx="10"/>
          </p:nvPr>
        </p:nvSpPr>
        <p:spPr/>
        <p:txBody>
          <a:bodyPr/>
          <a:lstStyle/>
          <a:p>
            <a:fld id="{62133487-F3BB-554F-BCA3-B559D3E6D24C}" type="datetimeFigureOut">
              <a:rPr lang="en-US" smtClean="0"/>
              <a:t>11/19/21</a:t>
            </a:fld>
            <a:endParaRPr lang="en-US"/>
          </a:p>
        </p:txBody>
      </p:sp>
      <p:sp>
        <p:nvSpPr>
          <p:cNvPr id="4" name="Footer Placeholder 3">
            <a:extLst>
              <a:ext uri="{FF2B5EF4-FFF2-40B4-BE49-F238E27FC236}">
                <a16:creationId xmlns:a16="http://schemas.microsoft.com/office/drawing/2014/main" id="{C0759745-EB3D-F94F-B5F2-1E03170439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BFDA6A-B623-FD4A-8F61-016142CDDE4D}"/>
              </a:ext>
            </a:extLst>
          </p:cNvPr>
          <p:cNvSpPr>
            <a:spLocks noGrp="1"/>
          </p:cNvSpPr>
          <p:nvPr>
            <p:ph type="sldNum" sz="quarter" idx="12"/>
          </p:nvPr>
        </p:nvSpPr>
        <p:spPr/>
        <p:txBody>
          <a:bodyPr/>
          <a:lstStyle/>
          <a:p>
            <a:fld id="{5329B43B-97C7-3942-A8D4-FB662A2DDB6E}" type="slidenum">
              <a:rPr lang="en-US" smtClean="0"/>
              <a:t>‹#›</a:t>
            </a:fld>
            <a:endParaRPr lang="en-US"/>
          </a:p>
        </p:txBody>
      </p:sp>
    </p:spTree>
    <p:extLst>
      <p:ext uri="{BB962C8B-B14F-4D97-AF65-F5344CB8AC3E}">
        <p14:creationId xmlns:p14="http://schemas.microsoft.com/office/powerpoint/2010/main" val="1861848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E95507-3F2E-B842-947F-E34F3C8B3A33}"/>
              </a:ext>
            </a:extLst>
          </p:cNvPr>
          <p:cNvSpPr>
            <a:spLocks noGrp="1"/>
          </p:cNvSpPr>
          <p:nvPr>
            <p:ph type="dt" sz="half" idx="10"/>
          </p:nvPr>
        </p:nvSpPr>
        <p:spPr/>
        <p:txBody>
          <a:bodyPr/>
          <a:lstStyle/>
          <a:p>
            <a:fld id="{62133487-F3BB-554F-BCA3-B559D3E6D24C}" type="datetimeFigureOut">
              <a:rPr lang="en-US" smtClean="0"/>
              <a:t>11/19/21</a:t>
            </a:fld>
            <a:endParaRPr lang="en-US"/>
          </a:p>
        </p:txBody>
      </p:sp>
      <p:sp>
        <p:nvSpPr>
          <p:cNvPr id="3" name="Footer Placeholder 2">
            <a:extLst>
              <a:ext uri="{FF2B5EF4-FFF2-40B4-BE49-F238E27FC236}">
                <a16:creationId xmlns:a16="http://schemas.microsoft.com/office/drawing/2014/main" id="{4C9396A6-E64C-F042-882E-0C836ED72C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9AEBA0-D53D-6948-AC01-20EEAD32018C}"/>
              </a:ext>
            </a:extLst>
          </p:cNvPr>
          <p:cNvSpPr>
            <a:spLocks noGrp="1"/>
          </p:cNvSpPr>
          <p:nvPr>
            <p:ph type="sldNum" sz="quarter" idx="12"/>
          </p:nvPr>
        </p:nvSpPr>
        <p:spPr/>
        <p:txBody>
          <a:bodyPr/>
          <a:lstStyle/>
          <a:p>
            <a:fld id="{5329B43B-97C7-3942-A8D4-FB662A2DDB6E}" type="slidenum">
              <a:rPr lang="en-US" smtClean="0"/>
              <a:t>‹#›</a:t>
            </a:fld>
            <a:endParaRPr lang="en-US"/>
          </a:p>
        </p:txBody>
      </p:sp>
    </p:spTree>
    <p:extLst>
      <p:ext uri="{BB962C8B-B14F-4D97-AF65-F5344CB8AC3E}">
        <p14:creationId xmlns:p14="http://schemas.microsoft.com/office/powerpoint/2010/main" val="3147947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C5263-E2B7-3446-949F-C487F55765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7A51C1-65C2-6142-B3FC-1F70981771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B0BE25-7FD9-784C-8167-BBB0405455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0457D5-ABF0-9F40-B879-F6464FF65C58}"/>
              </a:ext>
            </a:extLst>
          </p:cNvPr>
          <p:cNvSpPr>
            <a:spLocks noGrp="1"/>
          </p:cNvSpPr>
          <p:nvPr>
            <p:ph type="dt" sz="half" idx="10"/>
          </p:nvPr>
        </p:nvSpPr>
        <p:spPr/>
        <p:txBody>
          <a:bodyPr/>
          <a:lstStyle/>
          <a:p>
            <a:fld id="{62133487-F3BB-554F-BCA3-B559D3E6D24C}" type="datetimeFigureOut">
              <a:rPr lang="en-US" smtClean="0"/>
              <a:t>11/19/21</a:t>
            </a:fld>
            <a:endParaRPr lang="en-US"/>
          </a:p>
        </p:txBody>
      </p:sp>
      <p:sp>
        <p:nvSpPr>
          <p:cNvPr id="6" name="Footer Placeholder 5">
            <a:extLst>
              <a:ext uri="{FF2B5EF4-FFF2-40B4-BE49-F238E27FC236}">
                <a16:creationId xmlns:a16="http://schemas.microsoft.com/office/drawing/2014/main" id="{94254D35-E48D-3D43-A7D4-F117087E97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123A05-ADCC-8A46-8D9A-9E8FBBE5EF67}"/>
              </a:ext>
            </a:extLst>
          </p:cNvPr>
          <p:cNvSpPr>
            <a:spLocks noGrp="1"/>
          </p:cNvSpPr>
          <p:nvPr>
            <p:ph type="sldNum" sz="quarter" idx="12"/>
          </p:nvPr>
        </p:nvSpPr>
        <p:spPr/>
        <p:txBody>
          <a:bodyPr/>
          <a:lstStyle/>
          <a:p>
            <a:fld id="{5329B43B-97C7-3942-A8D4-FB662A2DDB6E}" type="slidenum">
              <a:rPr lang="en-US" smtClean="0"/>
              <a:t>‹#›</a:t>
            </a:fld>
            <a:endParaRPr lang="en-US"/>
          </a:p>
        </p:txBody>
      </p:sp>
    </p:spTree>
    <p:extLst>
      <p:ext uri="{BB962C8B-B14F-4D97-AF65-F5344CB8AC3E}">
        <p14:creationId xmlns:p14="http://schemas.microsoft.com/office/powerpoint/2010/main" val="3130742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C3B48-3CF4-D84F-A974-B70FE3BF8F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50ADC98-3575-DA4E-A88C-5A17E0617C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23A394F-FB70-154F-8404-682EE3435F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41543B-1A93-724A-94AC-963101A2B154}"/>
              </a:ext>
            </a:extLst>
          </p:cNvPr>
          <p:cNvSpPr>
            <a:spLocks noGrp="1"/>
          </p:cNvSpPr>
          <p:nvPr>
            <p:ph type="dt" sz="half" idx="10"/>
          </p:nvPr>
        </p:nvSpPr>
        <p:spPr/>
        <p:txBody>
          <a:bodyPr/>
          <a:lstStyle/>
          <a:p>
            <a:fld id="{62133487-F3BB-554F-BCA3-B559D3E6D24C}" type="datetimeFigureOut">
              <a:rPr lang="en-US" smtClean="0"/>
              <a:t>11/19/21</a:t>
            </a:fld>
            <a:endParaRPr lang="en-US"/>
          </a:p>
        </p:txBody>
      </p:sp>
      <p:sp>
        <p:nvSpPr>
          <p:cNvPr id="6" name="Footer Placeholder 5">
            <a:extLst>
              <a:ext uri="{FF2B5EF4-FFF2-40B4-BE49-F238E27FC236}">
                <a16:creationId xmlns:a16="http://schemas.microsoft.com/office/drawing/2014/main" id="{44287BE1-3859-114A-8E42-96B389465B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AB172E-57D6-C94D-989B-41A8DFD0F18F}"/>
              </a:ext>
            </a:extLst>
          </p:cNvPr>
          <p:cNvSpPr>
            <a:spLocks noGrp="1"/>
          </p:cNvSpPr>
          <p:nvPr>
            <p:ph type="sldNum" sz="quarter" idx="12"/>
          </p:nvPr>
        </p:nvSpPr>
        <p:spPr/>
        <p:txBody>
          <a:bodyPr/>
          <a:lstStyle/>
          <a:p>
            <a:fld id="{5329B43B-97C7-3942-A8D4-FB662A2DDB6E}" type="slidenum">
              <a:rPr lang="en-US" smtClean="0"/>
              <a:t>‹#›</a:t>
            </a:fld>
            <a:endParaRPr lang="en-US"/>
          </a:p>
        </p:txBody>
      </p:sp>
    </p:spTree>
    <p:extLst>
      <p:ext uri="{BB962C8B-B14F-4D97-AF65-F5344CB8AC3E}">
        <p14:creationId xmlns:p14="http://schemas.microsoft.com/office/powerpoint/2010/main" val="3875943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2CADE5-8B3B-0B45-9AB2-FB798FC31A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3E57A63-ED2F-E349-BEBB-FBAE3524A2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33FFAE-D81F-5445-92E5-15AE8CA435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133487-F3BB-554F-BCA3-B559D3E6D24C}" type="datetimeFigureOut">
              <a:rPr lang="en-US" smtClean="0"/>
              <a:t>11/19/21</a:t>
            </a:fld>
            <a:endParaRPr lang="en-US"/>
          </a:p>
        </p:txBody>
      </p:sp>
      <p:sp>
        <p:nvSpPr>
          <p:cNvPr id="5" name="Footer Placeholder 4">
            <a:extLst>
              <a:ext uri="{FF2B5EF4-FFF2-40B4-BE49-F238E27FC236}">
                <a16:creationId xmlns:a16="http://schemas.microsoft.com/office/drawing/2014/main" id="{C89CDD59-39F6-234C-BA85-33CE73D2F4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E00F67D-B12C-2C48-818B-B9576F109A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29B43B-97C7-3942-A8D4-FB662A2DDB6E}" type="slidenum">
              <a:rPr lang="en-US" smtClean="0"/>
              <a:t>‹#›</a:t>
            </a:fld>
            <a:endParaRPr lang="en-US"/>
          </a:p>
        </p:txBody>
      </p:sp>
    </p:spTree>
    <p:extLst>
      <p:ext uri="{BB962C8B-B14F-4D97-AF65-F5344CB8AC3E}">
        <p14:creationId xmlns:p14="http://schemas.microsoft.com/office/powerpoint/2010/main" val="10316321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9BE6F6B-19BD-443C-8FB0-FA45F13F95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39505" cy="6857542"/>
          </a:xfrm>
          <a:custGeom>
            <a:avLst/>
            <a:gdLst>
              <a:gd name="connsiteX0" fmla="*/ 0 w 7539505"/>
              <a:gd name="connsiteY0" fmla="*/ 0 h 6857542"/>
              <a:gd name="connsiteX1" fmla="*/ 6392832 w 7539505"/>
              <a:gd name="connsiteY1" fmla="*/ 0 h 6857542"/>
              <a:gd name="connsiteX2" fmla="*/ 6405479 w 7539505"/>
              <a:gd name="connsiteY2" fmla="*/ 31774 h 6857542"/>
              <a:gd name="connsiteX3" fmla="*/ 7460487 w 7539505"/>
              <a:gd name="connsiteY3" fmla="*/ 2682457 h 6857542"/>
              <a:gd name="connsiteX4" fmla="*/ 7460487 w 7539505"/>
              <a:gd name="connsiteY4" fmla="*/ 3752208 h 6857542"/>
              <a:gd name="connsiteX5" fmla="*/ 6302983 w 7539505"/>
              <a:gd name="connsiteY5" fmla="*/ 6660411 h 6857542"/>
              <a:gd name="connsiteX6" fmla="*/ 6224521 w 7539505"/>
              <a:gd name="connsiteY6" fmla="*/ 6857542 h 6857542"/>
              <a:gd name="connsiteX7" fmla="*/ 0 w 7539505"/>
              <a:gd name="connsiteY7" fmla="*/ 6857542 h 685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39505" h="6857542">
                <a:moveTo>
                  <a:pt x="0" y="0"/>
                </a:moveTo>
                <a:lnTo>
                  <a:pt x="6392832" y="0"/>
                </a:lnTo>
                <a:lnTo>
                  <a:pt x="6405479" y="31774"/>
                </a:lnTo>
                <a:cubicBezTo>
                  <a:pt x="7460487" y="2682457"/>
                  <a:pt x="7460487" y="2682457"/>
                  <a:pt x="7460487" y="2682457"/>
                </a:cubicBezTo>
                <a:cubicBezTo>
                  <a:pt x="7565845" y="2988100"/>
                  <a:pt x="7565845" y="3446565"/>
                  <a:pt x="7460487" y="3752208"/>
                </a:cubicBezTo>
                <a:cubicBezTo>
                  <a:pt x="6976500" y="4968215"/>
                  <a:pt x="6598385" y="5918220"/>
                  <a:pt x="6302983" y="6660411"/>
                </a:cubicBezTo>
                <a:lnTo>
                  <a:pt x="6224521" y="6857542"/>
                </a:lnTo>
                <a:lnTo>
                  <a:pt x="0" y="685754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6" name="Group 25">
            <a:extLst>
              <a:ext uri="{FF2B5EF4-FFF2-40B4-BE49-F238E27FC236}">
                <a16:creationId xmlns:a16="http://schemas.microsoft.com/office/drawing/2014/main" id="{92AAE609-C327-4952-BB48-254E9015AD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293178" y="681628"/>
            <a:ext cx="1562267" cy="1172973"/>
            <a:chOff x="7493121" y="1000124"/>
            <a:chExt cx="1562267" cy="1172973"/>
          </a:xfrm>
        </p:grpSpPr>
        <p:sp>
          <p:nvSpPr>
            <p:cNvPr id="27" name="Freeform 5">
              <a:extLst>
                <a:ext uri="{FF2B5EF4-FFF2-40B4-BE49-F238E27FC236}">
                  <a16:creationId xmlns:a16="http://schemas.microsoft.com/office/drawing/2014/main" id="{94F06CAB-1C7B-4E12-B1B8-5F7067FDAD1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493121"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8" name="Freeform 5">
              <a:extLst>
                <a:ext uri="{FF2B5EF4-FFF2-40B4-BE49-F238E27FC236}">
                  <a16:creationId xmlns:a16="http://schemas.microsoft.com/office/drawing/2014/main" id="{48448472-893D-4CE9-9024-B0F79813BF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293221"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73486651-C8E8-0541-B454-D0CD5768A63B}"/>
              </a:ext>
            </a:extLst>
          </p:cNvPr>
          <p:cNvSpPr>
            <a:spLocks noGrp="1"/>
          </p:cNvSpPr>
          <p:nvPr>
            <p:ph type="ctrTitle"/>
          </p:nvPr>
        </p:nvSpPr>
        <p:spPr>
          <a:xfrm>
            <a:off x="539414" y="1270007"/>
            <a:ext cx="5845097" cy="4317987"/>
          </a:xfrm>
        </p:spPr>
        <p:txBody>
          <a:bodyPr anchor="ctr">
            <a:normAutofit/>
          </a:bodyPr>
          <a:lstStyle/>
          <a:p>
            <a:pPr algn="r"/>
            <a:r>
              <a:rPr lang="en-US" sz="7200">
                <a:solidFill>
                  <a:schemeClr val="bg1"/>
                </a:solidFill>
              </a:rPr>
              <a:t>New South Wales Dashboard</a:t>
            </a:r>
          </a:p>
        </p:txBody>
      </p:sp>
      <p:sp>
        <p:nvSpPr>
          <p:cNvPr id="3" name="Subtitle 2">
            <a:extLst>
              <a:ext uri="{FF2B5EF4-FFF2-40B4-BE49-F238E27FC236}">
                <a16:creationId xmlns:a16="http://schemas.microsoft.com/office/drawing/2014/main" id="{9989B23F-BF69-F44A-9C9D-D278EF35E89F}"/>
              </a:ext>
            </a:extLst>
          </p:cNvPr>
          <p:cNvSpPr>
            <a:spLocks noGrp="1"/>
          </p:cNvSpPr>
          <p:nvPr>
            <p:ph type="subTitle" idx="1"/>
          </p:nvPr>
        </p:nvSpPr>
        <p:spPr>
          <a:xfrm>
            <a:off x="7792278" y="2251873"/>
            <a:ext cx="3681454" cy="2354256"/>
          </a:xfrm>
        </p:spPr>
        <p:txBody>
          <a:bodyPr anchor="ctr">
            <a:normAutofit/>
          </a:bodyPr>
          <a:lstStyle/>
          <a:p>
            <a:pPr algn="l"/>
            <a:r>
              <a:rPr lang="en-US"/>
              <a:t>Confirmed Cases 2020 to 2021</a:t>
            </a:r>
          </a:p>
        </p:txBody>
      </p:sp>
    </p:spTree>
    <p:extLst>
      <p:ext uri="{BB962C8B-B14F-4D97-AF65-F5344CB8AC3E}">
        <p14:creationId xmlns:p14="http://schemas.microsoft.com/office/powerpoint/2010/main" val="3355037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5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Shape 80">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83" name="Freeform: Shape 82">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Title 1">
            <a:extLst>
              <a:ext uri="{FF2B5EF4-FFF2-40B4-BE49-F238E27FC236}">
                <a16:creationId xmlns:a16="http://schemas.microsoft.com/office/drawing/2014/main" id="{23469E33-FF2B-9743-B8A9-138A47C7AE36}"/>
              </a:ext>
            </a:extLst>
          </p:cNvPr>
          <p:cNvSpPr>
            <a:spLocks noGrp="1"/>
          </p:cNvSpPr>
          <p:nvPr>
            <p:ph type="title"/>
          </p:nvPr>
        </p:nvSpPr>
        <p:spPr>
          <a:xfrm>
            <a:off x="765051" y="662400"/>
            <a:ext cx="3384000" cy="1492132"/>
          </a:xfrm>
        </p:spPr>
        <p:txBody>
          <a:bodyPr anchor="t">
            <a:normAutofit/>
          </a:bodyPr>
          <a:lstStyle/>
          <a:p>
            <a:r>
              <a:rPr lang="en-US">
                <a:solidFill>
                  <a:schemeClr val="bg1"/>
                </a:solidFill>
              </a:rPr>
              <a:t>NSW Dashboard</a:t>
            </a:r>
          </a:p>
        </p:txBody>
      </p:sp>
      <p:sp>
        <p:nvSpPr>
          <p:cNvPr id="74" name="Content Placeholder 8">
            <a:extLst>
              <a:ext uri="{FF2B5EF4-FFF2-40B4-BE49-F238E27FC236}">
                <a16:creationId xmlns:a16="http://schemas.microsoft.com/office/drawing/2014/main" id="{95E930C1-95F2-430C-A399-E0784C37DB41}"/>
              </a:ext>
            </a:extLst>
          </p:cNvPr>
          <p:cNvSpPr>
            <a:spLocks noGrp="1"/>
          </p:cNvSpPr>
          <p:nvPr>
            <p:ph idx="1"/>
          </p:nvPr>
        </p:nvSpPr>
        <p:spPr>
          <a:xfrm>
            <a:off x="765051" y="2286000"/>
            <a:ext cx="3384000" cy="3844800"/>
          </a:xfrm>
        </p:spPr>
        <p:txBody>
          <a:bodyPr>
            <a:normAutofit/>
          </a:bodyPr>
          <a:lstStyle/>
          <a:p>
            <a:r>
              <a:rPr lang="en-US" sz="2000" dirty="0">
                <a:solidFill>
                  <a:schemeClr val="bg1">
                    <a:alpha val="60000"/>
                  </a:schemeClr>
                </a:solidFill>
              </a:rPr>
              <a:t>Number of Covid cases by local health district (LHD)</a:t>
            </a:r>
          </a:p>
          <a:p>
            <a:r>
              <a:rPr lang="en-US" sz="2000" dirty="0">
                <a:solidFill>
                  <a:schemeClr val="bg1">
                    <a:alpha val="60000"/>
                  </a:schemeClr>
                </a:solidFill>
              </a:rPr>
              <a:t>Number of Covid cases by local government area (LGA)</a:t>
            </a:r>
          </a:p>
          <a:p>
            <a:r>
              <a:rPr lang="en-US" sz="2000" dirty="0">
                <a:solidFill>
                  <a:schemeClr val="bg1">
                    <a:alpha val="60000"/>
                  </a:schemeClr>
                </a:solidFill>
              </a:rPr>
              <a:t>Number of confirmed cases by month</a:t>
            </a:r>
          </a:p>
          <a:p>
            <a:r>
              <a:rPr lang="en-US" sz="2000" dirty="0">
                <a:solidFill>
                  <a:schemeClr val="bg1">
                    <a:alpha val="60000"/>
                  </a:schemeClr>
                </a:solidFill>
              </a:rPr>
              <a:t>Number of confirmed cases by year (LHD)</a:t>
            </a:r>
          </a:p>
          <a:p>
            <a:endParaRPr lang="en-US" sz="2000" dirty="0">
              <a:solidFill>
                <a:schemeClr val="bg1">
                  <a:alpha val="60000"/>
                </a:schemeClr>
              </a:solidFill>
            </a:endParaRPr>
          </a:p>
          <a:p>
            <a:endParaRPr lang="en-US" sz="2000" dirty="0">
              <a:solidFill>
                <a:schemeClr val="bg1">
                  <a:alpha val="60000"/>
                </a:schemeClr>
              </a:solidFill>
            </a:endParaRPr>
          </a:p>
        </p:txBody>
      </p:sp>
      <p:pic>
        <p:nvPicPr>
          <p:cNvPr id="7" name="Picture 6" descr="Chart&#10;&#10;Description automatically generated">
            <a:extLst>
              <a:ext uri="{FF2B5EF4-FFF2-40B4-BE49-F238E27FC236}">
                <a16:creationId xmlns:a16="http://schemas.microsoft.com/office/drawing/2014/main" id="{0F635CFE-CEC6-5B46-816B-CE2714E9BBA8}"/>
              </a:ext>
            </a:extLst>
          </p:cNvPr>
          <p:cNvPicPr>
            <a:picLocks noChangeAspect="1"/>
          </p:cNvPicPr>
          <p:nvPr/>
        </p:nvPicPr>
        <p:blipFill>
          <a:blip r:embed="rId3"/>
          <a:stretch>
            <a:fillRect/>
          </a:stretch>
        </p:blipFill>
        <p:spPr>
          <a:xfrm>
            <a:off x="4792155" y="971550"/>
            <a:ext cx="7157009" cy="5299889"/>
          </a:xfrm>
          <a:prstGeom prst="rect">
            <a:avLst/>
          </a:prstGeom>
          <a:ln>
            <a:solidFill>
              <a:srgbClr val="0070C0"/>
            </a:solidFill>
          </a:ln>
        </p:spPr>
      </p:pic>
    </p:spTree>
    <p:extLst>
      <p:ext uri="{BB962C8B-B14F-4D97-AF65-F5344CB8AC3E}">
        <p14:creationId xmlns:p14="http://schemas.microsoft.com/office/powerpoint/2010/main" val="3349352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49" name="Freeform: Shape 48">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8254B97-A7DC-6647-94A5-3C69C85B9349}"/>
              </a:ext>
            </a:extLst>
          </p:cNvPr>
          <p:cNvSpPr>
            <a:spLocks noGrp="1"/>
          </p:cNvSpPr>
          <p:nvPr>
            <p:ph type="title"/>
          </p:nvPr>
        </p:nvSpPr>
        <p:spPr>
          <a:xfrm>
            <a:off x="765051" y="662400"/>
            <a:ext cx="3384000" cy="1492132"/>
          </a:xfrm>
        </p:spPr>
        <p:txBody>
          <a:bodyPr anchor="t">
            <a:normAutofit/>
          </a:bodyPr>
          <a:lstStyle/>
          <a:p>
            <a:r>
              <a:rPr lang="en-US">
                <a:solidFill>
                  <a:schemeClr val="bg1"/>
                </a:solidFill>
              </a:rPr>
              <a:t>Tableau Navigations</a:t>
            </a:r>
            <a:endParaRPr lang="en-US" dirty="0">
              <a:solidFill>
                <a:schemeClr val="bg1"/>
              </a:solidFill>
            </a:endParaRPr>
          </a:p>
        </p:txBody>
      </p:sp>
      <p:sp>
        <p:nvSpPr>
          <p:cNvPr id="9" name="Content Placeholder 8">
            <a:extLst>
              <a:ext uri="{FF2B5EF4-FFF2-40B4-BE49-F238E27FC236}">
                <a16:creationId xmlns:a16="http://schemas.microsoft.com/office/drawing/2014/main" id="{7A5D6646-CABE-4DDD-9CE3-47B168115C5D}"/>
              </a:ext>
            </a:extLst>
          </p:cNvPr>
          <p:cNvSpPr>
            <a:spLocks noGrp="1"/>
          </p:cNvSpPr>
          <p:nvPr>
            <p:ph idx="1"/>
          </p:nvPr>
        </p:nvSpPr>
        <p:spPr>
          <a:xfrm>
            <a:off x="765051" y="2286000"/>
            <a:ext cx="3384000" cy="3844800"/>
          </a:xfrm>
        </p:spPr>
        <p:txBody>
          <a:bodyPr>
            <a:normAutofit/>
          </a:bodyPr>
          <a:lstStyle/>
          <a:p>
            <a:r>
              <a:rPr lang="en-US" sz="2000" dirty="0">
                <a:solidFill>
                  <a:schemeClr val="bg1">
                    <a:alpha val="60000"/>
                  </a:schemeClr>
                </a:solidFill>
              </a:rPr>
              <a:t>The icon with three lines is a filter the data needed to appear in the dashboard</a:t>
            </a:r>
          </a:p>
          <a:p>
            <a:r>
              <a:rPr lang="en-US" sz="2000" dirty="0">
                <a:solidFill>
                  <a:schemeClr val="bg1">
                    <a:alpha val="60000"/>
                  </a:schemeClr>
                </a:solidFill>
              </a:rPr>
              <a:t>Click ”Show (</a:t>
            </a:r>
            <a:r>
              <a:rPr lang="en-US" sz="2000" dirty="0" err="1">
                <a:solidFill>
                  <a:schemeClr val="bg1">
                    <a:alpha val="60000"/>
                  </a:schemeClr>
                </a:solidFill>
              </a:rPr>
              <a:t>Alt+click</a:t>
            </a:r>
            <a:r>
              <a:rPr lang="en-US" sz="2000" dirty="0">
                <a:solidFill>
                  <a:schemeClr val="bg1">
                    <a:alpha val="60000"/>
                  </a:schemeClr>
                </a:solidFill>
              </a:rPr>
              <a:t>) to show the filter options</a:t>
            </a:r>
          </a:p>
          <a:p>
            <a:r>
              <a:rPr lang="en-US" sz="2000" dirty="0">
                <a:solidFill>
                  <a:schemeClr val="bg1">
                    <a:alpha val="60000"/>
                  </a:schemeClr>
                </a:solidFill>
              </a:rPr>
              <a:t>The user can filter data by “Year”, “Month” and “Postcode”</a:t>
            </a:r>
          </a:p>
          <a:p>
            <a:endParaRPr lang="en-US" sz="2000" dirty="0">
              <a:solidFill>
                <a:schemeClr val="bg1">
                  <a:alpha val="60000"/>
                </a:schemeClr>
              </a:solidFill>
            </a:endParaRPr>
          </a:p>
          <a:p>
            <a:endParaRPr lang="en-US" sz="2000" dirty="0">
              <a:solidFill>
                <a:schemeClr val="bg1">
                  <a:alpha val="60000"/>
                </a:schemeClr>
              </a:solidFill>
            </a:endParaRPr>
          </a:p>
        </p:txBody>
      </p:sp>
      <p:pic>
        <p:nvPicPr>
          <p:cNvPr id="5" name="Content Placeholder 4">
            <a:extLst>
              <a:ext uri="{FF2B5EF4-FFF2-40B4-BE49-F238E27FC236}">
                <a16:creationId xmlns:a16="http://schemas.microsoft.com/office/drawing/2014/main" id="{87ACBD99-E0C5-9E44-910B-FF3B7AA9542C}"/>
              </a:ext>
            </a:extLst>
          </p:cNvPr>
          <p:cNvPicPr>
            <a:picLocks noChangeAspect="1"/>
          </p:cNvPicPr>
          <p:nvPr/>
        </p:nvPicPr>
        <p:blipFill>
          <a:blip r:embed="rId3"/>
          <a:stretch>
            <a:fillRect/>
          </a:stretch>
        </p:blipFill>
        <p:spPr>
          <a:xfrm>
            <a:off x="5518909" y="882226"/>
            <a:ext cx="6014185" cy="526240"/>
          </a:xfrm>
          <a:prstGeom prst="rect">
            <a:avLst/>
          </a:prstGeom>
        </p:spPr>
      </p:pic>
      <p:cxnSp>
        <p:nvCxnSpPr>
          <p:cNvPr id="15" name="Straight Arrow Connector 14">
            <a:extLst>
              <a:ext uri="{FF2B5EF4-FFF2-40B4-BE49-F238E27FC236}">
                <a16:creationId xmlns:a16="http://schemas.microsoft.com/office/drawing/2014/main" id="{F0616C4F-1875-564F-AA55-9B99CFCE39A6}"/>
              </a:ext>
            </a:extLst>
          </p:cNvPr>
          <p:cNvCxnSpPr/>
          <p:nvPr/>
        </p:nvCxnSpPr>
        <p:spPr>
          <a:xfrm flipV="1">
            <a:off x="3829050" y="1271588"/>
            <a:ext cx="7143750" cy="154534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4" name="Picture 23" descr="Graphical user interface, text, application, chat or text message&#10;&#10;Description automatically generated">
            <a:extLst>
              <a:ext uri="{FF2B5EF4-FFF2-40B4-BE49-F238E27FC236}">
                <a16:creationId xmlns:a16="http://schemas.microsoft.com/office/drawing/2014/main" id="{05473B99-C90E-2347-8388-6DF1A051B27C}"/>
              </a:ext>
            </a:extLst>
          </p:cNvPr>
          <p:cNvPicPr>
            <a:picLocks noChangeAspect="1"/>
          </p:cNvPicPr>
          <p:nvPr/>
        </p:nvPicPr>
        <p:blipFill>
          <a:blip r:embed="rId4"/>
          <a:stretch>
            <a:fillRect/>
          </a:stretch>
        </p:blipFill>
        <p:spPr>
          <a:xfrm>
            <a:off x="9149125" y="1797828"/>
            <a:ext cx="2277824" cy="2731064"/>
          </a:xfrm>
          <a:prstGeom prst="rect">
            <a:avLst/>
          </a:prstGeom>
        </p:spPr>
      </p:pic>
      <p:cxnSp>
        <p:nvCxnSpPr>
          <p:cNvPr id="28" name="Straight Arrow Connector 27">
            <a:extLst>
              <a:ext uri="{FF2B5EF4-FFF2-40B4-BE49-F238E27FC236}">
                <a16:creationId xmlns:a16="http://schemas.microsoft.com/office/drawing/2014/main" id="{7D8BF229-C588-A04B-8C77-56C189ABBB03}"/>
              </a:ext>
            </a:extLst>
          </p:cNvPr>
          <p:cNvCxnSpPr/>
          <p:nvPr/>
        </p:nvCxnSpPr>
        <p:spPr>
          <a:xfrm flipV="1">
            <a:off x="3611298" y="2671011"/>
            <a:ext cx="5537827" cy="86627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0" name="Picture 29" descr="Graphical user interface, application&#10;&#10;Description automatically generated">
            <a:extLst>
              <a:ext uri="{FF2B5EF4-FFF2-40B4-BE49-F238E27FC236}">
                <a16:creationId xmlns:a16="http://schemas.microsoft.com/office/drawing/2014/main" id="{075BBF15-60C8-7147-ABE4-8408CAB78C3A}"/>
              </a:ext>
            </a:extLst>
          </p:cNvPr>
          <p:cNvPicPr>
            <a:picLocks noChangeAspect="1"/>
          </p:cNvPicPr>
          <p:nvPr/>
        </p:nvPicPr>
        <p:blipFill>
          <a:blip r:embed="rId5"/>
          <a:stretch>
            <a:fillRect/>
          </a:stretch>
        </p:blipFill>
        <p:spPr>
          <a:xfrm>
            <a:off x="9499403" y="4721896"/>
            <a:ext cx="1917700" cy="1943100"/>
          </a:xfrm>
          <a:prstGeom prst="rect">
            <a:avLst/>
          </a:prstGeom>
        </p:spPr>
      </p:pic>
      <p:cxnSp>
        <p:nvCxnSpPr>
          <p:cNvPr id="36" name="Straight Arrow Connector 35">
            <a:extLst>
              <a:ext uri="{FF2B5EF4-FFF2-40B4-BE49-F238E27FC236}">
                <a16:creationId xmlns:a16="http://schemas.microsoft.com/office/drawing/2014/main" id="{0DE5282D-448F-D947-B481-914589A00A3B}"/>
              </a:ext>
            </a:extLst>
          </p:cNvPr>
          <p:cNvCxnSpPr/>
          <p:nvPr/>
        </p:nvCxnSpPr>
        <p:spPr>
          <a:xfrm>
            <a:off x="3456413" y="4528892"/>
            <a:ext cx="5910464" cy="37999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7915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1">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3">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20" name="Freeform: Shape 15">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EFDA6C05-3A1A-B04F-8DAE-ADA836454F96}"/>
              </a:ext>
            </a:extLst>
          </p:cNvPr>
          <p:cNvSpPr>
            <a:spLocks noGrp="1"/>
          </p:cNvSpPr>
          <p:nvPr>
            <p:ph type="title"/>
          </p:nvPr>
        </p:nvSpPr>
        <p:spPr>
          <a:xfrm>
            <a:off x="765051" y="662400"/>
            <a:ext cx="3384000" cy="1492132"/>
          </a:xfrm>
        </p:spPr>
        <p:txBody>
          <a:bodyPr anchor="t">
            <a:normAutofit/>
          </a:bodyPr>
          <a:lstStyle/>
          <a:p>
            <a:r>
              <a:rPr lang="en-US" dirty="0">
                <a:solidFill>
                  <a:schemeClr val="bg1"/>
                </a:solidFill>
              </a:rPr>
              <a:t>Covid Cases Map</a:t>
            </a:r>
          </a:p>
        </p:txBody>
      </p:sp>
      <p:sp>
        <p:nvSpPr>
          <p:cNvPr id="9" name="Content Placeholder 8">
            <a:extLst>
              <a:ext uri="{FF2B5EF4-FFF2-40B4-BE49-F238E27FC236}">
                <a16:creationId xmlns:a16="http://schemas.microsoft.com/office/drawing/2014/main" id="{3BE92649-B704-4B12-A2FA-3EE81537902A}"/>
              </a:ext>
            </a:extLst>
          </p:cNvPr>
          <p:cNvSpPr>
            <a:spLocks noGrp="1"/>
          </p:cNvSpPr>
          <p:nvPr>
            <p:ph idx="1"/>
          </p:nvPr>
        </p:nvSpPr>
        <p:spPr>
          <a:xfrm>
            <a:off x="765051" y="2286000"/>
            <a:ext cx="3384000" cy="3844800"/>
          </a:xfrm>
        </p:spPr>
        <p:txBody>
          <a:bodyPr>
            <a:normAutofit/>
          </a:bodyPr>
          <a:lstStyle/>
          <a:p>
            <a:r>
              <a:rPr lang="en-US" sz="2000" dirty="0">
                <a:solidFill>
                  <a:schemeClr val="bg1">
                    <a:alpha val="60000"/>
                  </a:schemeClr>
                </a:solidFill>
              </a:rPr>
              <a:t>Shows the LHD with the highest number of covid cases</a:t>
            </a:r>
          </a:p>
          <a:p>
            <a:r>
              <a:rPr lang="en-US" sz="2000" dirty="0">
                <a:solidFill>
                  <a:schemeClr val="bg1">
                    <a:alpha val="60000"/>
                  </a:schemeClr>
                </a:solidFill>
              </a:rPr>
              <a:t>The map helps in visualizing the proximity of areas with the confirmed cases</a:t>
            </a:r>
          </a:p>
          <a:p>
            <a:endParaRPr lang="en-US" sz="2000" dirty="0">
              <a:solidFill>
                <a:schemeClr val="bg1">
                  <a:alpha val="60000"/>
                </a:schemeClr>
              </a:solidFill>
            </a:endParaRPr>
          </a:p>
          <a:p>
            <a:endParaRPr lang="en-US" sz="2000" dirty="0">
              <a:solidFill>
                <a:schemeClr val="bg1">
                  <a:alpha val="60000"/>
                </a:schemeClr>
              </a:solidFill>
            </a:endParaRPr>
          </a:p>
        </p:txBody>
      </p:sp>
      <p:pic>
        <p:nvPicPr>
          <p:cNvPr id="7" name="Picture 6" descr="Map&#10;&#10;Description automatically generated">
            <a:extLst>
              <a:ext uri="{FF2B5EF4-FFF2-40B4-BE49-F238E27FC236}">
                <a16:creationId xmlns:a16="http://schemas.microsoft.com/office/drawing/2014/main" id="{603BC51F-1CBD-EA4D-A17C-4D8ACAC72472}"/>
              </a:ext>
            </a:extLst>
          </p:cNvPr>
          <p:cNvPicPr>
            <a:picLocks noChangeAspect="1"/>
          </p:cNvPicPr>
          <p:nvPr/>
        </p:nvPicPr>
        <p:blipFill>
          <a:blip r:embed="rId3"/>
          <a:stretch>
            <a:fillRect/>
          </a:stretch>
        </p:blipFill>
        <p:spPr>
          <a:xfrm>
            <a:off x="5061796" y="1313656"/>
            <a:ext cx="6802067" cy="4230688"/>
          </a:xfrm>
          <a:prstGeom prst="rect">
            <a:avLst/>
          </a:prstGeom>
          <a:ln>
            <a:solidFill>
              <a:srgbClr val="0070C0"/>
            </a:solidFill>
          </a:ln>
        </p:spPr>
      </p:pic>
    </p:spTree>
    <p:extLst>
      <p:ext uri="{BB962C8B-B14F-4D97-AF65-F5344CB8AC3E}">
        <p14:creationId xmlns:p14="http://schemas.microsoft.com/office/powerpoint/2010/main" val="3469114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16" name="Freeform: Shape 15">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9D7ADF1-4A74-654D-8EB7-01D26B309F88}"/>
              </a:ext>
            </a:extLst>
          </p:cNvPr>
          <p:cNvSpPr>
            <a:spLocks noGrp="1"/>
          </p:cNvSpPr>
          <p:nvPr>
            <p:ph type="title"/>
          </p:nvPr>
        </p:nvSpPr>
        <p:spPr>
          <a:xfrm>
            <a:off x="765051" y="662399"/>
            <a:ext cx="3384000" cy="1652175"/>
          </a:xfrm>
        </p:spPr>
        <p:txBody>
          <a:bodyPr anchor="t">
            <a:normAutofit/>
          </a:bodyPr>
          <a:lstStyle/>
          <a:p>
            <a:r>
              <a:rPr lang="en-US" dirty="0">
                <a:solidFill>
                  <a:schemeClr val="bg1"/>
                </a:solidFill>
              </a:rPr>
              <a:t>Covid Cases Bubbles Chart</a:t>
            </a:r>
          </a:p>
        </p:txBody>
      </p:sp>
      <p:sp>
        <p:nvSpPr>
          <p:cNvPr id="9" name="Content Placeholder 8">
            <a:extLst>
              <a:ext uri="{FF2B5EF4-FFF2-40B4-BE49-F238E27FC236}">
                <a16:creationId xmlns:a16="http://schemas.microsoft.com/office/drawing/2014/main" id="{AEF87443-FDE2-4D4C-A07A-2481CF8E1E83}"/>
              </a:ext>
            </a:extLst>
          </p:cNvPr>
          <p:cNvSpPr>
            <a:spLocks noGrp="1"/>
          </p:cNvSpPr>
          <p:nvPr>
            <p:ph idx="1"/>
          </p:nvPr>
        </p:nvSpPr>
        <p:spPr>
          <a:xfrm>
            <a:off x="765051" y="2486024"/>
            <a:ext cx="3384000" cy="3644775"/>
          </a:xfrm>
        </p:spPr>
        <p:txBody>
          <a:bodyPr>
            <a:normAutofit/>
          </a:bodyPr>
          <a:lstStyle/>
          <a:p>
            <a:pPr marL="0" indent="0">
              <a:buNone/>
            </a:pPr>
            <a:r>
              <a:rPr lang="en-US" sz="2000" dirty="0">
                <a:solidFill>
                  <a:schemeClr val="bg1">
                    <a:alpha val="60000"/>
                  </a:schemeClr>
                </a:solidFill>
              </a:rPr>
              <a:t>Bubbles chart shows the part of Australia wit the  highest number of Covid-19 cases</a:t>
            </a:r>
          </a:p>
          <a:p>
            <a:endParaRPr lang="en-US" sz="2000" dirty="0">
              <a:solidFill>
                <a:schemeClr val="bg1">
                  <a:alpha val="60000"/>
                </a:schemeClr>
              </a:solidFill>
            </a:endParaRPr>
          </a:p>
        </p:txBody>
      </p:sp>
      <p:pic>
        <p:nvPicPr>
          <p:cNvPr id="5" name="Content Placeholder 4" descr="Chart, bubble chart&#10;&#10;Description automatically generated">
            <a:extLst>
              <a:ext uri="{FF2B5EF4-FFF2-40B4-BE49-F238E27FC236}">
                <a16:creationId xmlns:a16="http://schemas.microsoft.com/office/drawing/2014/main" id="{D03E5ECE-7FC8-D146-9939-6C9D7FEFE7FB}"/>
              </a:ext>
            </a:extLst>
          </p:cNvPr>
          <p:cNvPicPr>
            <a:picLocks noChangeAspect="1"/>
          </p:cNvPicPr>
          <p:nvPr/>
        </p:nvPicPr>
        <p:blipFill>
          <a:blip r:embed="rId3"/>
          <a:stretch>
            <a:fillRect/>
          </a:stretch>
        </p:blipFill>
        <p:spPr>
          <a:xfrm>
            <a:off x="5411053" y="1339071"/>
            <a:ext cx="6014185" cy="4179858"/>
          </a:xfrm>
          <a:prstGeom prst="rect">
            <a:avLst/>
          </a:prstGeom>
        </p:spPr>
      </p:pic>
    </p:spTree>
    <p:extLst>
      <p:ext uri="{BB962C8B-B14F-4D97-AF65-F5344CB8AC3E}">
        <p14:creationId xmlns:p14="http://schemas.microsoft.com/office/powerpoint/2010/main" val="10293072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16" name="Freeform: Shape 15">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6BDDFA1-DED5-594F-9E4E-F544C0D6BB80}"/>
              </a:ext>
            </a:extLst>
          </p:cNvPr>
          <p:cNvSpPr>
            <a:spLocks noGrp="1"/>
          </p:cNvSpPr>
          <p:nvPr>
            <p:ph type="title"/>
          </p:nvPr>
        </p:nvSpPr>
        <p:spPr>
          <a:xfrm>
            <a:off x="765051" y="662400"/>
            <a:ext cx="3384000" cy="1580738"/>
          </a:xfrm>
        </p:spPr>
        <p:txBody>
          <a:bodyPr anchor="t">
            <a:normAutofit fontScale="90000"/>
          </a:bodyPr>
          <a:lstStyle/>
          <a:p>
            <a:r>
              <a:rPr lang="en-US" dirty="0">
                <a:solidFill>
                  <a:schemeClr val="bg1"/>
                </a:solidFill>
              </a:rPr>
              <a:t>Cases by month Line Graph</a:t>
            </a:r>
          </a:p>
        </p:txBody>
      </p:sp>
      <p:sp>
        <p:nvSpPr>
          <p:cNvPr id="9" name="Content Placeholder 8">
            <a:extLst>
              <a:ext uri="{FF2B5EF4-FFF2-40B4-BE49-F238E27FC236}">
                <a16:creationId xmlns:a16="http://schemas.microsoft.com/office/drawing/2014/main" id="{D7543247-4609-41DA-B6D8-5967E5CA2ADA}"/>
              </a:ext>
            </a:extLst>
          </p:cNvPr>
          <p:cNvSpPr>
            <a:spLocks noGrp="1"/>
          </p:cNvSpPr>
          <p:nvPr>
            <p:ph idx="1"/>
          </p:nvPr>
        </p:nvSpPr>
        <p:spPr>
          <a:xfrm>
            <a:off x="765051" y="2414588"/>
            <a:ext cx="3384000" cy="3716212"/>
          </a:xfrm>
        </p:spPr>
        <p:txBody>
          <a:bodyPr>
            <a:normAutofit/>
          </a:bodyPr>
          <a:lstStyle/>
          <a:p>
            <a:pPr marL="0" indent="0">
              <a:buNone/>
            </a:pPr>
            <a:endParaRPr lang="en-US" sz="2000" dirty="0">
              <a:solidFill>
                <a:schemeClr val="bg1">
                  <a:alpha val="60000"/>
                </a:schemeClr>
              </a:solidFill>
            </a:endParaRPr>
          </a:p>
          <a:p>
            <a:pPr marL="0" indent="0">
              <a:buNone/>
            </a:pPr>
            <a:endParaRPr lang="en-US" sz="2000" dirty="0">
              <a:solidFill>
                <a:schemeClr val="bg1">
                  <a:alpha val="60000"/>
                </a:schemeClr>
              </a:solidFill>
            </a:endParaRPr>
          </a:p>
          <a:p>
            <a:pPr marL="0" indent="0">
              <a:buNone/>
            </a:pPr>
            <a:r>
              <a:rPr lang="en-US" sz="2000" dirty="0">
                <a:solidFill>
                  <a:schemeClr val="bg1">
                    <a:alpha val="60000"/>
                  </a:schemeClr>
                </a:solidFill>
              </a:rPr>
              <a:t>Shows the peak of Covid-19 cases by month</a:t>
            </a:r>
          </a:p>
        </p:txBody>
      </p:sp>
      <p:pic>
        <p:nvPicPr>
          <p:cNvPr id="5" name="Content Placeholder 4" descr="Chart, line chart&#10;&#10;Description automatically generated">
            <a:extLst>
              <a:ext uri="{FF2B5EF4-FFF2-40B4-BE49-F238E27FC236}">
                <a16:creationId xmlns:a16="http://schemas.microsoft.com/office/drawing/2014/main" id="{7BB05077-2E2C-694F-9ED8-4FB9BDACEB60}"/>
              </a:ext>
            </a:extLst>
          </p:cNvPr>
          <p:cNvPicPr>
            <a:picLocks noChangeAspect="1"/>
          </p:cNvPicPr>
          <p:nvPr/>
        </p:nvPicPr>
        <p:blipFill>
          <a:blip r:embed="rId3"/>
          <a:stretch>
            <a:fillRect/>
          </a:stretch>
        </p:blipFill>
        <p:spPr>
          <a:xfrm>
            <a:off x="5411053" y="1466873"/>
            <a:ext cx="6014185" cy="3924254"/>
          </a:xfrm>
          <a:prstGeom prst="rect">
            <a:avLst/>
          </a:prstGeom>
        </p:spPr>
      </p:pic>
    </p:spTree>
    <p:extLst>
      <p:ext uri="{BB962C8B-B14F-4D97-AF65-F5344CB8AC3E}">
        <p14:creationId xmlns:p14="http://schemas.microsoft.com/office/powerpoint/2010/main" val="351021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16" name="Freeform: Shape 15">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29158616-B6F1-1F46-B428-089178C718E7}"/>
              </a:ext>
            </a:extLst>
          </p:cNvPr>
          <p:cNvSpPr>
            <a:spLocks noGrp="1"/>
          </p:cNvSpPr>
          <p:nvPr>
            <p:ph type="title"/>
          </p:nvPr>
        </p:nvSpPr>
        <p:spPr>
          <a:xfrm>
            <a:off x="765051" y="662400"/>
            <a:ext cx="3384000" cy="1492132"/>
          </a:xfrm>
        </p:spPr>
        <p:txBody>
          <a:bodyPr anchor="t">
            <a:normAutofit/>
          </a:bodyPr>
          <a:lstStyle/>
          <a:p>
            <a:r>
              <a:rPr lang="en-US" dirty="0">
                <a:solidFill>
                  <a:schemeClr val="bg1"/>
                </a:solidFill>
              </a:rPr>
              <a:t>Cases by LHD Bar Graph</a:t>
            </a:r>
          </a:p>
        </p:txBody>
      </p:sp>
      <p:sp>
        <p:nvSpPr>
          <p:cNvPr id="9" name="Content Placeholder 8">
            <a:extLst>
              <a:ext uri="{FF2B5EF4-FFF2-40B4-BE49-F238E27FC236}">
                <a16:creationId xmlns:a16="http://schemas.microsoft.com/office/drawing/2014/main" id="{0F091748-6D96-417E-A80B-E727C88A896C}"/>
              </a:ext>
            </a:extLst>
          </p:cNvPr>
          <p:cNvSpPr>
            <a:spLocks noGrp="1"/>
          </p:cNvSpPr>
          <p:nvPr>
            <p:ph idx="1"/>
          </p:nvPr>
        </p:nvSpPr>
        <p:spPr>
          <a:xfrm>
            <a:off x="765051" y="2286000"/>
            <a:ext cx="3384000" cy="3844800"/>
          </a:xfrm>
        </p:spPr>
        <p:txBody>
          <a:bodyPr>
            <a:normAutofit/>
          </a:bodyPr>
          <a:lstStyle/>
          <a:p>
            <a:r>
              <a:rPr lang="en-US" sz="2000" dirty="0">
                <a:solidFill>
                  <a:schemeClr val="bg1">
                    <a:alpha val="60000"/>
                  </a:schemeClr>
                </a:solidFill>
              </a:rPr>
              <a:t>Shows the areas with the highest number of cases </a:t>
            </a:r>
          </a:p>
          <a:p>
            <a:r>
              <a:rPr lang="en-US" sz="2000" dirty="0">
                <a:solidFill>
                  <a:schemeClr val="bg1">
                    <a:alpha val="60000"/>
                  </a:schemeClr>
                </a:solidFill>
              </a:rPr>
              <a:t>Comparison between 2020 and 2021</a:t>
            </a:r>
          </a:p>
        </p:txBody>
      </p:sp>
      <p:pic>
        <p:nvPicPr>
          <p:cNvPr id="7" name="Picture 6" descr="Chart&#10;&#10;Description automatically generated with medium confidence">
            <a:extLst>
              <a:ext uri="{FF2B5EF4-FFF2-40B4-BE49-F238E27FC236}">
                <a16:creationId xmlns:a16="http://schemas.microsoft.com/office/drawing/2014/main" id="{2B20A0EE-F610-A64D-836B-932C0DE551A7}"/>
              </a:ext>
            </a:extLst>
          </p:cNvPr>
          <p:cNvPicPr>
            <a:picLocks noChangeAspect="1"/>
          </p:cNvPicPr>
          <p:nvPr/>
        </p:nvPicPr>
        <p:blipFill>
          <a:blip r:embed="rId3"/>
          <a:stretch>
            <a:fillRect/>
          </a:stretch>
        </p:blipFill>
        <p:spPr>
          <a:xfrm>
            <a:off x="4971136" y="1225357"/>
            <a:ext cx="6842249" cy="4407285"/>
          </a:xfrm>
          <a:prstGeom prst="rect">
            <a:avLst/>
          </a:prstGeom>
        </p:spPr>
      </p:pic>
    </p:spTree>
    <p:extLst>
      <p:ext uri="{BB962C8B-B14F-4D97-AF65-F5344CB8AC3E}">
        <p14:creationId xmlns:p14="http://schemas.microsoft.com/office/powerpoint/2010/main" val="3762763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16" name="Freeform: Shape 15">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1B31D62C-7177-914E-8652-26C4FB4744A3}"/>
              </a:ext>
            </a:extLst>
          </p:cNvPr>
          <p:cNvSpPr>
            <a:spLocks noGrp="1"/>
          </p:cNvSpPr>
          <p:nvPr>
            <p:ph type="title"/>
          </p:nvPr>
        </p:nvSpPr>
        <p:spPr>
          <a:xfrm>
            <a:off x="765051" y="662400"/>
            <a:ext cx="3384000" cy="1492132"/>
          </a:xfrm>
        </p:spPr>
        <p:txBody>
          <a:bodyPr anchor="t">
            <a:normAutofit/>
          </a:bodyPr>
          <a:lstStyle/>
          <a:p>
            <a:r>
              <a:rPr lang="en-US" dirty="0">
                <a:solidFill>
                  <a:schemeClr val="bg1"/>
                </a:solidFill>
              </a:rPr>
              <a:t>Why visual analytics?</a:t>
            </a:r>
          </a:p>
        </p:txBody>
      </p:sp>
      <p:sp>
        <p:nvSpPr>
          <p:cNvPr id="9" name="Content Placeholder 8">
            <a:extLst>
              <a:ext uri="{FF2B5EF4-FFF2-40B4-BE49-F238E27FC236}">
                <a16:creationId xmlns:a16="http://schemas.microsoft.com/office/drawing/2014/main" id="{487406F3-2832-471C-9B28-5E1CB05B7CEC}"/>
              </a:ext>
            </a:extLst>
          </p:cNvPr>
          <p:cNvSpPr>
            <a:spLocks noGrp="1"/>
          </p:cNvSpPr>
          <p:nvPr>
            <p:ph idx="1"/>
          </p:nvPr>
        </p:nvSpPr>
        <p:spPr>
          <a:xfrm>
            <a:off x="765051" y="2286000"/>
            <a:ext cx="3384000" cy="3844800"/>
          </a:xfrm>
        </p:spPr>
        <p:txBody>
          <a:bodyPr>
            <a:normAutofit/>
          </a:bodyPr>
          <a:lstStyle/>
          <a:p>
            <a:r>
              <a:rPr lang="en-US" sz="2000" dirty="0">
                <a:solidFill>
                  <a:schemeClr val="bg1">
                    <a:alpha val="60000"/>
                  </a:schemeClr>
                </a:solidFill>
              </a:rPr>
              <a:t>Fast analysis for strategy and decision making</a:t>
            </a:r>
          </a:p>
          <a:p>
            <a:r>
              <a:rPr lang="en-US" sz="2000" dirty="0">
                <a:solidFill>
                  <a:schemeClr val="bg1">
                    <a:alpha val="60000"/>
                  </a:schemeClr>
                </a:solidFill>
              </a:rPr>
              <a:t>Quick inference</a:t>
            </a:r>
          </a:p>
          <a:p>
            <a:r>
              <a:rPr lang="en-US" sz="2000" dirty="0">
                <a:solidFill>
                  <a:schemeClr val="bg1">
                    <a:alpha val="60000"/>
                  </a:schemeClr>
                </a:solidFill>
              </a:rPr>
              <a:t>Efficient and time saving (operational efficiency)</a:t>
            </a:r>
          </a:p>
        </p:txBody>
      </p:sp>
      <p:pic>
        <p:nvPicPr>
          <p:cNvPr id="5" name="Content Placeholder 4" descr="Graphical user interface, application&#10;&#10;Description automatically generated">
            <a:extLst>
              <a:ext uri="{FF2B5EF4-FFF2-40B4-BE49-F238E27FC236}">
                <a16:creationId xmlns:a16="http://schemas.microsoft.com/office/drawing/2014/main" id="{0F130DE6-850E-3746-913F-6B41C5206D5A}"/>
              </a:ext>
            </a:extLst>
          </p:cNvPr>
          <p:cNvPicPr>
            <a:picLocks noChangeAspect="1"/>
          </p:cNvPicPr>
          <p:nvPr/>
        </p:nvPicPr>
        <p:blipFill>
          <a:blip r:embed="rId3"/>
          <a:stretch>
            <a:fillRect/>
          </a:stretch>
        </p:blipFill>
        <p:spPr>
          <a:xfrm>
            <a:off x="4914102" y="1408466"/>
            <a:ext cx="7146000" cy="4234003"/>
          </a:xfrm>
          <a:prstGeom prst="rect">
            <a:avLst/>
          </a:prstGeom>
          <a:ln>
            <a:solidFill>
              <a:srgbClr val="0070C0"/>
            </a:solidFill>
          </a:ln>
        </p:spPr>
      </p:pic>
    </p:spTree>
    <p:extLst>
      <p:ext uri="{BB962C8B-B14F-4D97-AF65-F5344CB8AC3E}">
        <p14:creationId xmlns:p14="http://schemas.microsoft.com/office/powerpoint/2010/main" val="40360785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TotalTime>
  <Words>673</Words>
  <Application>Microsoft Macintosh PowerPoint</Application>
  <PresentationFormat>Widescreen</PresentationFormat>
  <Paragraphs>43</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New South Wales Dashboard</vt:lpstr>
      <vt:lpstr>NSW Dashboard</vt:lpstr>
      <vt:lpstr>Tableau Navigations</vt:lpstr>
      <vt:lpstr>Covid Cases Map</vt:lpstr>
      <vt:lpstr>Covid Cases Bubbles Chart</vt:lpstr>
      <vt:lpstr>Cases by month Line Graph</vt:lpstr>
      <vt:lpstr>Cases by LHD Bar Graph</vt:lpstr>
      <vt:lpstr>Why visual analytics?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South Wales Dashboard</dc:title>
  <dc:subject/>
  <dc:creator/>
  <cp:keywords/>
  <dc:description/>
  <cp:lastModifiedBy>Microsoft Office User</cp:lastModifiedBy>
  <cp:revision>6</cp:revision>
  <dcterms:created xsi:type="dcterms:W3CDTF">2021-11-18T15:49:45Z</dcterms:created>
  <dcterms:modified xsi:type="dcterms:W3CDTF">2021-11-19T02:27:04Z</dcterms:modified>
  <cp:category/>
</cp:coreProperties>
</file>

<file path=docProps/thumbnail.jpeg>
</file>